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0" r:id="rId3"/>
    <p:sldId id="257" r:id="rId4"/>
    <p:sldId id="278" r:id="rId5"/>
    <p:sldId id="302" r:id="rId6"/>
    <p:sldId id="298" r:id="rId7"/>
    <p:sldId id="280" r:id="rId8"/>
    <p:sldId id="299" r:id="rId9"/>
    <p:sldId id="303" r:id="rId10"/>
    <p:sldId id="301" r:id="rId11"/>
    <p:sldId id="300" r:id="rId12"/>
    <p:sldId id="281" r:id="rId13"/>
    <p:sldId id="283" r:id="rId14"/>
    <p:sldId id="288" r:id="rId15"/>
    <p:sldId id="289" r:id="rId16"/>
    <p:sldId id="285" r:id="rId17"/>
    <p:sldId id="282" r:id="rId18"/>
    <p:sldId id="286" r:id="rId19"/>
    <p:sldId id="287" r:id="rId20"/>
    <p:sldId id="290" r:id="rId21"/>
    <p:sldId id="259" r:id="rId22"/>
    <p:sldId id="263" r:id="rId23"/>
    <p:sldId id="291" r:id="rId24"/>
    <p:sldId id="292" r:id="rId25"/>
    <p:sldId id="269" r:id="rId26"/>
    <p:sldId id="293" r:id="rId27"/>
    <p:sldId id="295" r:id="rId28"/>
    <p:sldId id="264" r:id="rId29"/>
    <p:sldId id="297" r:id="rId30"/>
    <p:sldId id="296" r:id="rId31"/>
    <p:sldId id="294" r:id="rId32"/>
    <p:sldId id="256" r:id="rId33"/>
    <p:sldId id="27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001"/>
    <a:srgbClr val="FDDB2F"/>
    <a:srgbClr val="2FCFDB"/>
    <a:srgbClr val="372D2D"/>
    <a:srgbClr val="83473D"/>
    <a:srgbClr val="E9ECF1"/>
    <a:srgbClr val="E8EBF0"/>
    <a:srgbClr val="E3E7EA"/>
    <a:srgbClr val="EAE9EE"/>
    <a:srgbClr val="2E2E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15" y="5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&#53685;&#54633;%20&#47928;&#49436;1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&#53685;&#54633;%20&#47928;&#49436;1" TargetMode="External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127084800"/>
        <c:axId val="127108608"/>
      </c:barChart>
      <c:catAx>
        <c:axId val="127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108608"/>
        <c:crosses val="autoZero"/>
        <c:auto val="1"/>
        <c:lblAlgn val="ctr"/>
        <c:lblOffset val="100"/>
        <c:noMultiLvlLbl val="0"/>
      </c:catAx>
      <c:valAx>
        <c:axId val="127108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0848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err="1" smtClean="0"/>
              <a:t>유튜브</a:t>
            </a:r>
            <a:r>
              <a:rPr lang="ko-KR" altLang="en-US" dirty="0" smtClean="0"/>
              <a:t> 주 </a:t>
            </a:r>
            <a:r>
              <a:rPr lang="ko-KR" altLang="en-US" dirty="0" err="1" smtClean="0"/>
              <a:t>이용컨텐츠</a:t>
            </a:r>
            <a:endParaRPr lang="ko-KR" alt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1순위+2순위+3순위</c:v>
                </c:pt>
              </c:strCache>
            </c:strRef>
          </c:tx>
          <c:invertIfNegative val="0"/>
          <c:dLbls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64E-4E33-A410-F3FAD9AA03FC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12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64E-4E33-A410-F3FAD9AA03F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음악</c:v>
                </c:pt>
                <c:pt idx="1">
                  <c:v>방송/연예</c:v>
                </c:pt>
                <c:pt idx="2">
                  <c:v>일상/생활</c:v>
                </c:pt>
                <c:pt idx="3">
                  <c:v>음식/요리</c:v>
                </c:pt>
                <c:pt idx="4">
                  <c:v>개그/코미디</c:v>
                </c:pt>
                <c:pt idx="5">
                  <c:v>먹방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29.3</c:v>
                </c:pt>
                <c:pt idx="1">
                  <c:v>26.7</c:v>
                </c:pt>
                <c:pt idx="2">
                  <c:v>23.5</c:v>
                </c:pt>
                <c:pt idx="3" formatCode="0.0">
                  <c:v>20.6</c:v>
                </c:pt>
                <c:pt idx="4" formatCode="0.0">
                  <c:v>19</c:v>
                </c:pt>
                <c:pt idx="5">
                  <c:v>17.3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4E-4E33-A410-F3FAD9AA0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082304"/>
        <c:axId val="128083840"/>
      </c:barChart>
      <c:catAx>
        <c:axId val="128082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b="0"/>
            </a:pPr>
            <a:endParaRPr lang="ko-KR"/>
          </a:p>
        </c:txPr>
        <c:crossAx val="128083840"/>
        <c:crosses val="autoZero"/>
        <c:auto val="1"/>
        <c:lblAlgn val="ctr"/>
        <c:lblOffset val="100"/>
        <c:noMultiLvlLbl val="0"/>
      </c:catAx>
      <c:valAx>
        <c:axId val="128083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808230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200">
          <a:latin typeface="+mn-ea"/>
          <a:ea typeface="+mn-ea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4375000000000003E-2"/>
          <c:y val="0.16171874005175074"/>
          <c:w val="0.8629525407684695"/>
          <c:h val="0.774977206796518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60대 이상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  <c:pt idx="5">
                  <c:v>2020</c:v>
                </c:pt>
                <c:pt idx="6">
                  <c:v>2025</c:v>
                </c:pt>
                <c:pt idx="7">
                  <c:v>2030</c:v>
                </c:pt>
                <c:pt idx="8">
                  <c:v>2035</c:v>
                </c:pt>
                <c:pt idx="9">
                  <c:v>2040</c:v>
                </c:pt>
                <c:pt idx="10">
                  <c:v>2045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71</c:v>
                </c:pt>
                <c:pt idx="1">
                  <c:v>98</c:v>
                </c:pt>
                <c:pt idx="2">
                  <c:v>132</c:v>
                </c:pt>
                <c:pt idx="3">
                  <c:v>158</c:v>
                </c:pt>
                <c:pt idx="4">
                  <c:v>182</c:v>
                </c:pt>
                <c:pt idx="5">
                  <c:v>207</c:v>
                </c:pt>
                <c:pt idx="6">
                  <c:v>258</c:v>
                </c:pt>
                <c:pt idx="7">
                  <c:v>312</c:v>
                </c:pt>
                <c:pt idx="8">
                  <c:v>368</c:v>
                </c:pt>
                <c:pt idx="9">
                  <c:v>409</c:v>
                </c:pt>
                <c:pt idx="10">
                  <c:v>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C6-4B71-B2F8-3578E88112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50대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  <c:pt idx="5">
                  <c:v>2020</c:v>
                </c:pt>
                <c:pt idx="6">
                  <c:v>2025</c:v>
                </c:pt>
                <c:pt idx="7">
                  <c:v>2030</c:v>
                </c:pt>
                <c:pt idx="8">
                  <c:v>2035</c:v>
                </c:pt>
                <c:pt idx="9">
                  <c:v>2040</c:v>
                </c:pt>
                <c:pt idx="10">
                  <c:v>2045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25</c:v>
                </c:pt>
                <c:pt idx="1">
                  <c:v>37</c:v>
                </c:pt>
                <c:pt idx="2">
                  <c:v>59</c:v>
                </c:pt>
                <c:pt idx="3">
                  <c:v>88</c:v>
                </c:pt>
                <c:pt idx="4">
                  <c:v>95</c:v>
                </c:pt>
                <c:pt idx="5">
                  <c:v>101</c:v>
                </c:pt>
                <c:pt idx="6">
                  <c:v>110</c:v>
                </c:pt>
                <c:pt idx="7">
                  <c:v>113</c:v>
                </c:pt>
                <c:pt idx="8">
                  <c:v>112</c:v>
                </c:pt>
                <c:pt idx="9">
                  <c:v>108</c:v>
                </c:pt>
                <c:pt idx="1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C6-4B71-B2F8-3578E88112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  <c:pt idx="5">
                  <c:v>2020</c:v>
                </c:pt>
                <c:pt idx="6">
                  <c:v>2025</c:v>
                </c:pt>
                <c:pt idx="7">
                  <c:v>2030</c:v>
                </c:pt>
                <c:pt idx="8">
                  <c:v>2035</c:v>
                </c:pt>
                <c:pt idx="9">
                  <c:v>2040</c:v>
                </c:pt>
                <c:pt idx="10">
                  <c:v>2045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30</c:v>
                </c:pt>
                <c:pt idx="1">
                  <c:v>47</c:v>
                </c:pt>
                <c:pt idx="2">
                  <c:v>63</c:v>
                </c:pt>
                <c:pt idx="3">
                  <c:v>85</c:v>
                </c:pt>
                <c:pt idx="4">
                  <c:v>86</c:v>
                </c:pt>
                <c:pt idx="5">
                  <c:v>91</c:v>
                </c:pt>
                <c:pt idx="6">
                  <c:v>93</c:v>
                </c:pt>
                <c:pt idx="7">
                  <c:v>91</c:v>
                </c:pt>
                <c:pt idx="8">
                  <c:v>92</c:v>
                </c:pt>
                <c:pt idx="9">
                  <c:v>98</c:v>
                </c:pt>
                <c:pt idx="1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C6-4B71-B2F8-3578E88112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  <c:pt idx="5">
                  <c:v>2020</c:v>
                </c:pt>
                <c:pt idx="6">
                  <c:v>2025</c:v>
                </c:pt>
                <c:pt idx="7">
                  <c:v>2030</c:v>
                </c:pt>
                <c:pt idx="8">
                  <c:v>2035</c:v>
                </c:pt>
                <c:pt idx="9">
                  <c:v>2040</c:v>
                </c:pt>
                <c:pt idx="10">
                  <c:v>2045</c:v>
                </c:pt>
              </c:numCache>
            </c:num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42</c:v>
                </c:pt>
                <c:pt idx="1">
                  <c:v>63</c:v>
                </c:pt>
                <c:pt idx="2">
                  <c:v>79</c:v>
                </c:pt>
                <c:pt idx="3">
                  <c:v>95</c:v>
                </c:pt>
                <c:pt idx="4">
                  <c:v>97</c:v>
                </c:pt>
                <c:pt idx="5">
                  <c:v>95</c:v>
                </c:pt>
                <c:pt idx="6">
                  <c:v>99</c:v>
                </c:pt>
                <c:pt idx="7">
                  <c:v>106</c:v>
                </c:pt>
                <c:pt idx="8">
                  <c:v>94</c:v>
                </c:pt>
                <c:pt idx="9">
                  <c:v>81</c:v>
                </c:pt>
                <c:pt idx="10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C6-4B71-B2F8-3578E88112E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20대 이하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  <c:pt idx="5">
                  <c:v>2020</c:v>
                </c:pt>
                <c:pt idx="6">
                  <c:v>2025</c:v>
                </c:pt>
                <c:pt idx="7">
                  <c:v>2030</c:v>
                </c:pt>
                <c:pt idx="8">
                  <c:v>2035</c:v>
                </c:pt>
                <c:pt idx="9">
                  <c:v>2040</c:v>
                </c:pt>
                <c:pt idx="10">
                  <c:v>2045</c:v>
                </c:pt>
              </c:numCache>
            </c:num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56</c:v>
                </c:pt>
                <c:pt idx="1">
                  <c:v>72</c:v>
                </c:pt>
                <c:pt idx="2">
                  <c:v>81</c:v>
                </c:pt>
                <c:pt idx="3">
                  <c:v>95</c:v>
                </c:pt>
                <c:pt idx="4">
                  <c:v>102</c:v>
                </c:pt>
                <c:pt idx="5">
                  <c:v>113</c:v>
                </c:pt>
                <c:pt idx="6">
                  <c:v>110</c:v>
                </c:pt>
                <c:pt idx="7">
                  <c:v>97</c:v>
                </c:pt>
                <c:pt idx="8">
                  <c:v>98</c:v>
                </c:pt>
                <c:pt idx="9">
                  <c:v>100</c:v>
                </c:pt>
                <c:pt idx="10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C6-4B71-B2F8-3578E88112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01653632"/>
        <c:axId val="215307392"/>
      </c:barChart>
      <c:catAx>
        <c:axId val="201653632"/>
        <c:scaling>
          <c:orientation val="minMax"/>
        </c:scaling>
        <c:delete val="0"/>
        <c:axPos val="b"/>
        <c:minorGridlines>
          <c:spPr>
            <a:ln>
              <a:noFill/>
            </a:ln>
          </c:spPr>
        </c:min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15307392"/>
        <c:crosses val="autoZero"/>
        <c:auto val="1"/>
        <c:lblAlgn val="ctr"/>
        <c:lblOffset val="100"/>
        <c:noMultiLvlLbl val="0"/>
      </c:catAx>
      <c:valAx>
        <c:axId val="2153073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1653632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txPr>
    <a:bodyPr/>
    <a:lstStyle/>
    <a:p>
      <a:pPr>
        <a:defRPr sz="900" b="1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400" dirty="0" smtClean="0">
                <a:latin typeface="+mj-ea"/>
                <a:ea typeface="+mj-ea"/>
              </a:rPr>
              <a:t>1</a:t>
            </a:r>
            <a:r>
              <a:rPr lang="ko-KR" altLang="en-US" sz="1400" dirty="0" err="1" smtClean="0">
                <a:latin typeface="+mj-ea"/>
                <a:ea typeface="+mj-ea"/>
              </a:rPr>
              <a:t>인가구의</a:t>
            </a:r>
            <a:r>
              <a:rPr lang="ko-KR" altLang="en-US" sz="1400" dirty="0" smtClean="0">
                <a:latin typeface="+mj-ea"/>
                <a:ea typeface="+mj-ea"/>
              </a:rPr>
              <a:t>  규모 및  성장 전망</a:t>
            </a:r>
            <a:endParaRPr lang="ko-KR" altLang="en-US" sz="1400" dirty="0">
              <a:latin typeface="+mj-ea"/>
              <a:ea typeface="+mj-ea"/>
            </a:endParaRPr>
          </a:p>
        </c:rich>
      </c:tx>
      <c:layout>
        <c:manualLayout>
          <c:xMode val="edge"/>
          <c:yMode val="edge"/>
          <c:x val="7.870900116309339E-3"/>
          <c:y val="2.5398984040638374E-2"/>
        </c:manualLayout>
      </c:layout>
      <c:overlay val="1"/>
      <c:spPr>
        <a:solidFill>
          <a:schemeClr val="accent2"/>
        </a:solidFill>
      </c:spPr>
    </c:title>
    <c:autoTitleDeleted val="0"/>
    <c:plotArea>
      <c:layout>
        <c:manualLayout>
          <c:layoutTarget val="inner"/>
          <c:xMode val="edge"/>
          <c:yMode val="edge"/>
          <c:x val="3.2865836287489486E-2"/>
          <c:y val="0.14320427182912684"/>
          <c:w val="0.88228333398266201"/>
          <c:h val="0.85679572817087324"/>
        </c:manualLayout>
      </c:layout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전체 가구 중 1인가구 비중</c:v>
                </c:pt>
              </c:strCache>
            </c:strRef>
          </c:tx>
          <c:spPr>
            <a:ln w="2540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diamond"/>
            <c:size val="8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</c:spPr>
          </c:marker>
          <c:dLbls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  <c:pt idx="5">
                  <c:v>2020</c:v>
                </c:pt>
                <c:pt idx="6">
                  <c:v>2025</c:v>
                </c:pt>
                <c:pt idx="7">
                  <c:v>2030</c:v>
                </c:pt>
                <c:pt idx="8">
                  <c:v>2035</c:v>
                </c:pt>
                <c:pt idx="9">
                  <c:v>2040</c:v>
                </c:pt>
                <c:pt idx="10">
                  <c:v>2045</c:v>
                </c:pt>
              </c:numCache>
            </c:num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15.5</c:v>
                </c:pt>
                <c:pt idx="1">
                  <c:v>20</c:v>
                </c:pt>
                <c:pt idx="2">
                  <c:v>23.9</c:v>
                </c:pt>
                <c:pt idx="3">
                  <c:v>27.2</c:v>
                </c:pt>
                <c:pt idx="4">
                  <c:v>28.6</c:v>
                </c:pt>
                <c:pt idx="5">
                  <c:v>30.1</c:v>
                </c:pt>
                <c:pt idx="6">
                  <c:v>31.9</c:v>
                </c:pt>
                <c:pt idx="7">
                  <c:v>33.299999999999997</c:v>
                </c:pt>
                <c:pt idx="8">
                  <c:v>34.6</c:v>
                </c:pt>
                <c:pt idx="9">
                  <c:v>35.700000000000003</c:v>
                </c:pt>
                <c:pt idx="10">
                  <c:v>36.299999999999997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C6-4705-ABCB-957F421F5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5766144"/>
        <c:axId val="215767680"/>
      </c:lineChart>
      <c:catAx>
        <c:axId val="215766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5767680"/>
        <c:crosses val="autoZero"/>
        <c:auto val="1"/>
        <c:lblAlgn val="ctr"/>
        <c:lblOffset val="100"/>
        <c:noMultiLvlLbl val="0"/>
      </c:catAx>
      <c:valAx>
        <c:axId val="21576768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5766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4509498182420434"/>
          <c:y val="0.12820513487555113"/>
          <c:w val="0.64408022760253281"/>
          <c:h val="0.868490819588864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29C9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항공편 이용</c:v>
                </c:pt>
                <c:pt idx="1">
                  <c:v>호텔 투숙</c:v>
                </c:pt>
                <c:pt idx="2">
                  <c:v>대면 행사 참가</c:v>
                </c:pt>
                <c:pt idx="3">
                  <c:v>음식점에서 식사</c:v>
                </c:pt>
                <c:pt idx="4">
                  <c:v>대중 교통 이용</c:v>
                </c:pt>
                <c:pt idx="5">
                  <c:v>재택 근무</c:v>
                </c:pt>
                <c:pt idx="6">
                  <c:v>테이크아웃/음식배달</c:v>
                </c:pt>
                <c:pt idx="7">
                  <c:v>신선식품 구매</c:v>
                </c:pt>
                <c:pt idx="8">
                  <c:v>집에서 요리</c:v>
                </c:pt>
                <c:pt idx="9">
                  <c:v>온라인 쇼핑 및 배송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5">
                  <c:v>12</c:v>
                </c:pt>
                <c:pt idx="6">
                  <c:v>33</c:v>
                </c:pt>
                <c:pt idx="7">
                  <c:v>37</c:v>
                </c:pt>
                <c:pt idx="8">
                  <c:v>49</c:v>
                </c:pt>
                <c:pt idx="9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B-4943-8642-DFA28664A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F9BC4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항공편 이용</c:v>
                </c:pt>
                <c:pt idx="1">
                  <c:v>호텔 투숙</c:v>
                </c:pt>
                <c:pt idx="2">
                  <c:v>대면 행사 참가</c:v>
                </c:pt>
                <c:pt idx="3">
                  <c:v>음식점에서 식사</c:v>
                </c:pt>
                <c:pt idx="4">
                  <c:v>대중 교통 이용</c:v>
                </c:pt>
                <c:pt idx="5">
                  <c:v>재택 근무</c:v>
                </c:pt>
                <c:pt idx="6">
                  <c:v>테이크아웃/음식배달</c:v>
                </c:pt>
                <c:pt idx="7">
                  <c:v>신선식품 구매</c:v>
                </c:pt>
                <c:pt idx="8">
                  <c:v>집에서 요리</c:v>
                </c:pt>
                <c:pt idx="9">
                  <c:v>온라인 쇼핑 및 배송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-36</c:v>
                </c:pt>
                <c:pt idx="1">
                  <c:v>-36</c:v>
                </c:pt>
                <c:pt idx="2">
                  <c:v>-30</c:v>
                </c:pt>
                <c:pt idx="3">
                  <c:v>-26</c:v>
                </c:pt>
                <c:pt idx="4">
                  <c:v>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FB-4943-8642-DFA28664A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항공편 이용</c:v>
                </c:pt>
                <c:pt idx="1">
                  <c:v>호텔 투숙</c:v>
                </c:pt>
                <c:pt idx="2">
                  <c:v>대면 행사 참가</c:v>
                </c:pt>
                <c:pt idx="3">
                  <c:v>음식점에서 식사</c:v>
                </c:pt>
                <c:pt idx="4">
                  <c:v>대중 교통 이용</c:v>
                </c:pt>
                <c:pt idx="5">
                  <c:v>재택 근무</c:v>
                </c:pt>
                <c:pt idx="6">
                  <c:v>테이크아웃/음식배달</c:v>
                </c:pt>
                <c:pt idx="7">
                  <c:v>신선식품 구매</c:v>
                </c:pt>
                <c:pt idx="8">
                  <c:v>집에서 요리</c:v>
                </c:pt>
                <c:pt idx="9">
                  <c:v>온라인 쇼핑 및 배송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2-FBFB-4943-8642-DFA28664A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27400576"/>
        <c:axId val="127545728"/>
      </c:barChart>
      <c:catAx>
        <c:axId val="12740057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27545728"/>
        <c:crosses val="autoZero"/>
        <c:auto val="1"/>
        <c:lblAlgn val="ctr"/>
        <c:lblOffset val="100"/>
        <c:noMultiLvlLbl val="0"/>
      </c:catAx>
      <c:valAx>
        <c:axId val="1275457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40057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458326771653544"/>
          <c:y val="0.38296077623219804"/>
          <c:w val="0.83341259842519688"/>
          <c:h val="0.5880633624671959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매우 줄었다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59.4</c:v>
                </c:pt>
                <c:pt idx="1">
                  <c:v>27.6</c:v>
                </c:pt>
                <c:pt idx="2">
                  <c:v>25</c:v>
                </c:pt>
                <c:pt idx="3">
                  <c:v>8.1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62-4873-9E1F-04CCA7FBE2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어느정도 줄었다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25.3</c:v>
                </c:pt>
                <c:pt idx="1">
                  <c:v>24</c:v>
                </c:pt>
                <c:pt idx="2">
                  <c:v>21.8</c:v>
                </c:pt>
                <c:pt idx="3">
                  <c:v>16.2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62-4873-9E1F-04CCA7FBE2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그대로다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12.3</c:v>
                </c:pt>
                <c:pt idx="1">
                  <c:v>27.5</c:v>
                </c:pt>
                <c:pt idx="2">
                  <c:v>28.8</c:v>
                </c:pt>
                <c:pt idx="3">
                  <c:v>29.3</c:v>
                </c:pt>
                <c:pt idx="4">
                  <c:v>13.9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62-4873-9E1F-04CCA7FBE2D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어느정도 늘었다.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 formatCode="0.0">
                  <c:v>3</c:v>
                </c:pt>
                <c:pt idx="1">
                  <c:v>17.2</c:v>
                </c:pt>
                <c:pt idx="2">
                  <c:v>19.600000000000001</c:v>
                </c:pt>
                <c:pt idx="3">
                  <c:v>34</c:v>
                </c:pt>
                <c:pt idx="4">
                  <c:v>32.799999999999997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62-4873-9E1F-04CCA7FBE2D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매우 늘었다.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1">
                  <c:v>3.7</c:v>
                </c:pt>
                <c:pt idx="2">
                  <c:v>4.8</c:v>
                </c:pt>
                <c:pt idx="3">
                  <c:v>12.4</c:v>
                </c:pt>
                <c:pt idx="4">
                  <c:v>51.4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62-4873-9E1F-04CCA7FBE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8607360"/>
        <c:axId val="128608896"/>
      </c:barChart>
      <c:catAx>
        <c:axId val="12860736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latin typeface="+mn-ea"/>
                <a:ea typeface="+mn-ea"/>
              </a:defRPr>
            </a:pPr>
            <a:endParaRPr lang="ko-KR"/>
          </a:p>
        </c:txPr>
        <c:crossAx val="128608896"/>
        <c:crosses val="autoZero"/>
        <c:auto val="1"/>
        <c:lblAlgn val="ctr"/>
        <c:lblOffset val="100"/>
        <c:noMultiLvlLbl val="0"/>
      </c:catAx>
      <c:valAx>
        <c:axId val="128608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28607360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"/>
          <c:y val="0.31546400361162846"/>
          <c:w val="1"/>
          <c:h val="9.2634385578849648E-2"/>
        </c:manualLayout>
      </c:layout>
      <c:overlay val="0"/>
      <c:txPr>
        <a:bodyPr/>
        <a:lstStyle/>
        <a:p>
          <a:pPr>
            <a:defRPr sz="1000">
              <a:latin typeface="+mn-ea"/>
              <a:ea typeface="+mn-ea"/>
            </a:defRPr>
          </a:pPr>
          <a:endParaRPr lang="ko-KR"/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518457523253431"/>
          <c:y val="0.25423684148477738"/>
          <c:w val="0.83091969975885327"/>
          <c:h val="0.724625761272238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줄일것 같다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77.900000000000006</c:v>
                </c:pt>
                <c:pt idx="1">
                  <c:v>42.9</c:v>
                </c:pt>
                <c:pt idx="2">
                  <c:v>43.6</c:v>
                </c:pt>
                <c:pt idx="3">
                  <c:v>5.9</c:v>
                </c:pt>
                <c:pt idx="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4A-4F2C-AA4B-AA5CEC74A6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변화 없을 것 같다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20.7</c:v>
                </c:pt>
                <c:pt idx="1">
                  <c:v>37.799999999999997</c:v>
                </c:pt>
                <c:pt idx="2">
                  <c:v>32.6</c:v>
                </c:pt>
                <c:pt idx="3">
                  <c:v>28.7</c:v>
                </c:pt>
                <c:pt idx="4">
                  <c:v>20.3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4A-4F2C-AA4B-AA5CEC74A6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늘릴 것 같다.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외식</c:v>
                </c:pt>
                <c:pt idx="1">
                  <c:v>TO</c:v>
                </c:pt>
                <c:pt idx="2">
                  <c:v>배달</c:v>
                </c:pt>
                <c:pt idx="3">
                  <c:v>HMR</c:v>
                </c:pt>
                <c:pt idx="4">
                  <c:v>직접조리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1.4</c:v>
                </c:pt>
                <c:pt idx="1">
                  <c:v>19.3</c:v>
                </c:pt>
                <c:pt idx="2">
                  <c:v>23.8</c:v>
                </c:pt>
                <c:pt idx="3">
                  <c:v>65.400000000000006</c:v>
                </c:pt>
                <c:pt idx="4">
                  <c:v>77.5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4A-4F2C-AA4B-AA5CEC74A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8660608"/>
        <c:axId val="128662144"/>
      </c:barChart>
      <c:catAx>
        <c:axId val="12866060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/>
            </a:pPr>
            <a:endParaRPr lang="ko-KR"/>
          </a:p>
        </c:txPr>
        <c:crossAx val="128662144"/>
        <c:crosses val="autoZero"/>
        <c:auto val="1"/>
        <c:lblAlgn val="ctr"/>
        <c:lblOffset val="100"/>
        <c:noMultiLvlLbl val="0"/>
      </c:catAx>
      <c:valAx>
        <c:axId val="1286621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2866060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1437944495550469"/>
          <c:y val="0.16557627840337755"/>
          <c:w val="0.59745401911726415"/>
          <c:h val="6.7523165838415417E-2"/>
        </c:manualLayout>
      </c:layout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58075136"/>
        <c:axId val="158089216"/>
      </c:barChart>
      <c:catAx>
        <c:axId val="15807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089216"/>
        <c:crosses val="autoZero"/>
        <c:auto val="1"/>
        <c:lblAlgn val="ctr"/>
        <c:lblOffset val="100"/>
        <c:noMultiLvlLbl val="0"/>
      </c:catAx>
      <c:valAx>
        <c:axId val="1580892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0751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0.01869</cdr:x>
      <cdr:y>0.15352</cdr:y>
    </cdr:from>
    <cdr:to>
      <cdr:x>0.23348</cdr:x>
      <cdr:y>0.97561</cdr:y>
    </cdr:to>
    <cdr:grpSp>
      <cdr:nvGrpSpPr>
        <cdr:cNvPr id="12" name="그룹 11"/>
        <cdr:cNvGrpSpPr/>
      </cdr:nvGrpSpPr>
      <cdr:grpSpPr>
        <a:xfrm xmlns:a="http://schemas.openxmlformats.org/drawingml/2006/main">
          <a:off x="114247" y="523873"/>
          <a:ext cx="1312960" cy="2805307"/>
          <a:chOff x="3974205" y="847643"/>
          <a:chExt cx="2082768" cy="3942278"/>
        </a:xfrm>
      </cdr:grpSpPr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4056734" y="847643"/>
            <a:ext cx="1934973" cy="256971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온라인 쇼핑 및 배송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3" name="TextBox 2"/>
          <cdr:cNvSpPr txBox="1"/>
        </cdr:nvSpPr>
        <cdr:spPr>
          <a:xfrm xmlns:a="http://schemas.openxmlformats.org/drawingml/2006/main">
            <a:off x="4085670" y="1258794"/>
            <a:ext cx="1934973" cy="256971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집에서 요리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4054268" y="1680225"/>
            <a:ext cx="1934973" cy="256970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신선식품 구매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3982674" y="2064165"/>
            <a:ext cx="2000565" cy="32892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r"/>
            <a:r>
              <a:rPr lang="ko-KR" altLang="en-US" sz="1000" dirty="0" err="1" smtClean="0">
                <a:latin typeface="+mj-ea"/>
                <a:ea typeface="+mj-ea"/>
              </a:rPr>
              <a:t>테이크아웃</a:t>
            </a:r>
            <a:r>
              <a:rPr lang="en-US" altLang="ko-KR" sz="1000" dirty="0" smtClean="0">
                <a:latin typeface="+mj-ea"/>
                <a:ea typeface="+mj-ea"/>
              </a:rPr>
              <a:t>/</a:t>
            </a:r>
            <a:r>
              <a:rPr lang="ko-KR" altLang="en-US" sz="1000" dirty="0" smtClean="0">
                <a:latin typeface="+mj-ea"/>
                <a:ea typeface="+mj-ea"/>
              </a:rPr>
              <a:t>음식배달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6" name="TextBox 1"/>
          <cdr:cNvSpPr txBox="1"/>
        </cdr:nvSpPr>
        <cdr:spPr>
          <a:xfrm xmlns:a="http://schemas.openxmlformats.org/drawingml/2006/main">
            <a:off x="3988676" y="2517651"/>
            <a:ext cx="2000565" cy="328922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재택 근무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7" name="TextBox 1"/>
          <cdr:cNvSpPr txBox="1"/>
        </cdr:nvSpPr>
        <cdr:spPr>
          <a:xfrm xmlns:a="http://schemas.openxmlformats.org/drawingml/2006/main">
            <a:off x="4056408" y="2769749"/>
            <a:ext cx="2000565" cy="32892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대중 교통 이용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8" name="TextBox 1"/>
          <cdr:cNvSpPr txBox="1"/>
        </cdr:nvSpPr>
        <cdr:spPr>
          <a:xfrm xmlns:a="http://schemas.openxmlformats.org/drawingml/2006/main">
            <a:off x="3988672" y="3206300"/>
            <a:ext cx="2000566" cy="328922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음식점에서 식사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9" name="TextBox 1"/>
          <cdr:cNvSpPr txBox="1"/>
        </cdr:nvSpPr>
        <cdr:spPr>
          <a:xfrm xmlns:a="http://schemas.openxmlformats.org/drawingml/2006/main">
            <a:off x="3974205" y="3621075"/>
            <a:ext cx="2000565" cy="32892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대면 행사 참가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10" name="TextBox 1"/>
          <cdr:cNvSpPr txBox="1"/>
        </cdr:nvSpPr>
        <cdr:spPr>
          <a:xfrm xmlns:a="http://schemas.openxmlformats.org/drawingml/2006/main">
            <a:off x="3991137" y="4021948"/>
            <a:ext cx="2000566" cy="32892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호텔 투숙</a:t>
            </a:r>
            <a:endParaRPr lang="ko-KR" altLang="en-US" sz="1000" dirty="0">
              <a:latin typeface="+mj-ea"/>
              <a:ea typeface="+mj-ea"/>
            </a:endParaRPr>
          </a:p>
        </cdr:txBody>
      </cdr:sp>
      <cdr:sp macro="" textlink="">
        <cdr:nvSpPr>
          <cdr:cNvPr id="11" name="TextBox 1"/>
          <cdr:cNvSpPr txBox="1"/>
        </cdr:nvSpPr>
        <cdr:spPr>
          <a:xfrm xmlns:a="http://schemas.openxmlformats.org/drawingml/2006/main">
            <a:off x="3997140" y="4460998"/>
            <a:ext cx="2000566" cy="328923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r"/>
            <a:r>
              <a:rPr lang="ko-KR" altLang="en-US" sz="1000" dirty="0" smtClean="0">
                <a:latin typeface="+mj-ea"/>
                <a:ea typeface="+mj-ea"/>
              </a:rPr>
              <a:t>항공편 이용</a:t>
            </a:r>
            <a:endParaRPr lang="ko-KR" altLang="en-US" sz="1000" dirty="0">
              <a:latin typeface="+mj-ea"/>
              <a:ea typeface="+mj-ea"/>
            </a:endParaRPr>
          </a:p>
        </cdr:txBody>
      </cdr:sp>
    </cdr:grpSp>
  </cdr:relSizeAnchor>
  <cdr:relSizeAnchor xmlns:cdr="http://schemas.openxmlformats.org/drawingml/2006/chartDrawing">
    <cdr:from>
      <cdr:x>0.15623</cdr:x>
      <cdr:y>0.06654</cdr:y>
    </cdr:from>
    <cdr:to>
      <cdr:x>0.95871</cdr:x>
      <cdr:y>0.1387</cdr:y>
    </cdr:to>
    <cdr:grpSp>
      <cdr:nvGrpSpPr>
        <cdr:cNvPr id="13" name="그룹 12"/>
        <cdr:cNvGrpSpPr/>
      </cdr:nvGrpSpPr>
      <cdr:grpSpPr>
        <a:xfrm xmlns:a="http://schemas.openxmlformats.org/drawingml/2006/main">
          <a:off x="954996" y="227062"/>
          <a:ext cx="4905366" cy="246239"/>
          <a:chOff x="2006238" y="5569986"/>
          <a:chExt cx="4783489" cy="262144"/>
        </a:xfrm>
      </cdr:grpSpPr>
      <cdr:grpSp>
        <cdr:nvGrpSpPr>
          <cdr:cNvPr id="14" name="그룹 13"/>
          <cdr:cNvGrpSpPr/>
        </cdr:nvGrpSpPr>
        <cdr:grpSpPr>
          <a:xfrm xmlns:a="http://schemas.openxmlformats.org/drawingml/2006/main">
            <a:off x="2006238" y="5569986"/>
            <a:ext cx="4783489" cy="262144"/>
            <a:chOff x="390065" y="2083282"/>
            <a:chExt cx="5040000" cy="226031"/>
          </a:xfrm>
        </cdr:grpSpPr>
        <cdr:cxnSp macro="">
          <cdr:nvCxnSpPr>
            <cdr:cNvPr id="16" name="직선 화살표 연결선 15"/>
            <cdr:cNvCxnSpPr/>
          </cdr:nvCxnSpPr>
          <cdr:spPr>
            <a:xfrm xmlns:a="http://schemas.openxmlformats.org/drawingml/2006/main" flipV="1">
              <a:off x="2910065" y="2215850"/>
              <a:ext cx="2520000" cy="1709"/>
            </a:xfrm>
            <a:prstGeom xmlns:a="http://schemas.openxmlformats.org/drawingml/2006/main" prst="straightConnector1">
              <a:avLst/>
            </a:prstGeom>
            <a:ln xmlns:a="http://schemas.openxmlformats.org/drawingml/2006/main" w="19050">
              <a:solidFill>
                <a:srgbClr val="029C95"/>
              </a:solidFill>
              <a:tailEnd type="arrow"/>
            </a:ln>
          </cdr:spPr>
          <cdr:style>
            <a:lnRef xmlns:a="http://schemas.openxmlformats.org/drawingml/2006/main" idx="1">
              <a:schemeClr val="accent1"/>
            </a:lnRef>
            <a:fillRef xmlns:a="http://schemas.openxmlformats.org/drawingml/2006/main" idx="0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tx1"/>
            </a:fontRef>
          </cdr:style>
        </cdr:cxnSp>
        <cdr:cxnSp macro="">
          <cdr:nvCxnSpPr>
            <cdr:cNvPr id="17" name="직선 화살표 연결선 16"/>
            <cdr:cNvCxnSpPr/>
          </cdr:nvCxnSpPr>
          <cdr:spPr>
            <a:xfrm xmlns:a="http://schemas.openxmlformats.org/drawingml/2006/main" flipH="1">
              <a:off x="390065" y="2215851"/>
              <a:ext cx="2520000" cy="0"/>
            </a:xfrm>
            <a:prstGeom xmlns:a="http://schemas.openxmlformats.org/drawingml/2006/main" prst="straightConnector1">
              <a:avLst/>
            </a:prstGeom>
            <a:ln xmlns:a="http://schemas.openxmlformats.org/drawingml/2006/main" w="28575">
              <a:solidFill>
                <a:srgbClr val="F9BC4D"/>
              </a:solidFill>
              <a:tailEnd type="arrow"/>
            </a:ln>
          </cdr:spPr>
          <cdr:style>
            <a:lnRef xmlns:a="http://schemas.openxmlformats.org/drawingml/2006/main" idx="1">
              <a:schemeClr val="accent1"/>
            </a:lnRef>
            <a:fillRef xmlns:a="http://schemas.openxmlformats.org/drawingml/2006/main" idx="0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tx1"/>
            </a:fontRef>
          </cdr:style>
        </cdr:cxnSp>
        <cdr:cxnSp macro="">
          <cdr:nvCxnSpPr>
            <cdr:cNvPr id="18" name="직선 연결선 17"/>
            <cdr:cNvCxnSpPr/>
          </cdr:nvCxnSpPr>
          <cdr:spPr>
            <a:xfrm xmlns:a="http://schemas.openxmlformats.org/drawingml/2006/main" flipV="1">
              <a:off x="3289627" y="2215851"/>
              <a:ext cx="1318401" cy="3946"/>
            </a:xfrm>
            <a:prstGeom xmlns:a="http://schemas.openxmlformats.org/drawingml/2006/main" prst="line">
              <a:avLst/>
            </a:prstGeom>
            <a:ln xmlns:a="http://schemas.openxmlformats.org/drawingml/2006/main" w="57150">
              <a:solidFill>
                <a:schemeClr val="bg1"/>
              </a:solidFill>
            </a:ln>
          </cdr:spPr>
          <cdr:style>
            <a:lnRef xmlns:a="http://schemas.openxmlformats.org/drawingml/2006/main" idx="1">
              <a:schemeClr val="accent1"/>
            </a:lnRef>
            <a:fillRef xmlns:a="http://schemas.openxmlformats.org/drawingml/2006/main" idx="0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tx1"/>
            </a:fontRef>
          </cdr:style>
        </cdr:cxnSp>
        <cdr:cxnSp macro="">
          <cdr:nvCxnSpPr>
            <cdr:cNvPr id="19" name="직선 연결선 18"/>
            <cdr:cNvCxnSpPr/>
          </cdr:nvCxnSpPr>
          <cdr:spPr>
            <a:xfrm xmlns:a="http://schemas.openxmlformats.org/drawingml/2006/main" flipV="1">
              <a:off x="1209227" y="2213614"/>
              <a:ext cx="1318401" cy="3946"/>
            </a:xfrm>
            <a:prstGeom xmlns:a="http://schemas.openxmlformats.org/drawingml/2006/main" prst="line">
              <a:avLst/>
            </a:prstGeom>
            <a:ln xmlns:a="http://schemas.openxmlformats.org/drawingml/2006/main" w="57150">
              <a:solidFill>
                <a:schemeClr val="bg1"/>
              </a:solidFill>
            </a:ln>
          </cdr:spPr>
          <cdr:style>
            <a:lnRef xmlns:a="http://schemas.openxmlformats.org/drawingml/2006/main" idx="1">
              <a:schemeClr val="accent1"/>
            </a:lnRef>
            <a:fillRef xmlns:a="http://schemas.openxmlformats.org/drawingml/2006/main" idx="0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tx1"/>
            </a:fontRef>
          </cdr:style>
        </cdr:cxnSp>
        <cdr:sp macro="" textlink="">
          <cdr:nvSpPr>
            <cdr:cNvPr id="20" name="TextBox 80"/>
            <cdr:cNvSpPr txBox="1"/>
          </cdr:nvSpPr>
          <cdr:spPr>
            <a:xfrm xmlns:a="http://schemas.openxmlformats.org/drawingml/2006/main">
              <a:off x="3356000" y="2083282"/>
              <a:ext cx="1388853" cy="226031"/>
            </a:xfrm>
            <a:prstGeom xmlns:a="http://schemas.openxmlformats.org/drawingml/2006/main" prst="rect">
              <a:avLst/>
            </a:prstGeom>
            <a:noFill xmlns:a="http://schemas.openxmlformats.org/drawingml/2006/main"/>
          </cdr:spPr>
          <cdr:txBody>
            <a:bodyPr xmlns:a="http://schemas.openxmlformats.org/drawingml/2006/main" wrap="square" rtlCol="0">
              <a:spAutoFit/>
            </a:bodyPr>
            <a:lstStyle xmlns:a="http://schemas.openxmlformats.org/drawingml/2006/main">
              <a:defPPr rtl="0">
                <a:defRPr lang="ko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r>
                <a:rPr lang="ko-KR" altLang="en-US" sz="1000" b="1" dirty="0" smtClean="0">
                  <a:latin typeface="+mj-ea"/>
                  <a:ea typeface="+mj-ea"/>
                </a:rPr>
                <a:t>예상 </a:t>
              </a:r>
              <a:r>
                <a:rPr lang="ko-KR" altLang="en-US" sz="1000" b="1" dirty="0" err="1" smtClean="0">
                  <a:latin typeface="+mj-ea"/>
                  <a:ea typeface="+mj-ea"/>
                </a:rPr>
                <a:t>증가폭</a:t>
              </a:r>
              <a:r>
                <a:rPr lang="ko-KR" altLang="en-US" sz="1000" b="1" dirty="0" smtClean="0">
                  <a:latin typeface="+mj-ea"/>
                  <a:ea typeface="+mj-ea"/>
                </a:rPr>
                <a:t> </a:t>
              </a:r>
              <a:r>
                <a:rPr lang="en-US" altLang="ko-KR" sz="1000" b="1" dirty="0" smtClean="0">
                  <a:latin typeface="+mj-ea"/>
                  <a:ea typeface="+mj-ea"/>
                </a:rPr>
                <a:t>(%)</a:t>
              </a:r>
              <a:endParaRPr lang="ko-KR" altLang="en-US" sz="1000" b="1" dirty="0">
                <a:latin typeface="+mj-ea"/>
                <a:ea typeface="+mj-ea"/>
              </a:endParaRPr>
            </a:p>
          </cdr:txBody>
        </cdr:sp>
        <cdr:sp macro="" textlink="">
          <cdr:nvSpPr>
            <cdr:cNvPr id="21" name="TextBox 81"/>
            <cdr:cNvSpPr txBox="1"/>
          </cdr:nvSpPr>
          <cdr:spPr>
            <a:xfrm xmlns:a="http://schemas.openxmlformats.org/drawingml/2006/main">
              <a:off x="1289018" y="2083282"/>
              <a:ext cx="1336245" cy="226031"/>
            </a:xfrm>
            <a:prstGeom xmlns:a="http://schemas.openxmlformats.org/drawingml/2006/main" prst="rect">
              <a:avLst/>
            </a:prstGeom>
            <a:noFill xmlns:a="http://schemas.openxmlformats.org/drawingml/2006/main"/>
          </cdr:spPr>
          <cdr:txBody>
            <a:bodyPr xmlns:a="http://schemas.openxmlformats.org/drawingml/2006/main" wrap="square" rtlCol="0">
              <a:spAutoFit/>
            </a:bodyPr>
            <a:lstStyle xmlns:a="http://schemas.openxmlformats.org/drawingml/2006/main">
              <a:defPPr rtl="0">
                <a:defRPr lang="ko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r>
                <a:rPr lang="ko-KR" altLang="en-US" sz="1000" b="1" dirty="0" smtClean="0">
                  <a:latin typeface="+mj-ea"/>
                  <a:ea typeface="+mj-ea"/>
                </a:rPr>
                <a:t>예상 감소폭 </a:t>
              </a:r>
              <a:r>
                <a:rPr lang="en-US" altLang="ko-KR" sz="1000" b="1" dirty="0" smtClean="0">
                  <a:latin typeface="+mj-ea"/>
                  <a:ea typeface="+mj-ea"/>
                </a:rPr>
                <a:t>(%)</a:t>
              </a:r>
              <a:endParaRPr lang="ko-KR" altLang="en-US" sz="1000" b="1" dirty="0">
                <a:latin typeface="+mj-ea"/>
                <a:ea typeface="+mj-ea"/>
              </a:endParaRPr>
            </a:p>
          </cdr:txBody>
        </cdr:sp>
      </cdr:grp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3.png"/><Relationship Id="rId9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4EE31-37BD-4B13-BEB4-2A928FA34B96}"/>
              </a:ext>
            </a:extLst>
          </p:cNvPr>
          <p:cNvSpPr txBox="1"/>
          <p:nvPr/>
        </p:nvSpPr>
        <p:spPr>
          <a:xfrm>
            <a:off x="4107285" y="3044279"/>
            <a:ext cx="38972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37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코로나 영향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5859481" y="5192769"/>
            <a:ext cx="157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자료 출처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 smtClean="0">
                <a:latin typeface="+mn-ea"/>
              </a:rPr>
              <a:t>연합인포맥스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1030217" y="5231810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 smtClean="0">
                <a:latin typeface="+mn-ea"/>
              </a:rPr>
              <a:t>단위 </a:t>
            </a:r>
            <a:r>
              <a:rPr lang="en-US" altLang="ko-KR" sz="1050" dirty="0" smtClean="0">
                <a:latin typeface="+mn-ea"/>
              </a:rPr>
              <a:t>: %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57145" y="5219700"/>
            <a:ext cx="388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j-ea"/>
                <a:ea typeface="+mj-ea"/>
              </a:rPr>
              <a:t>코로나 후  활동 예상 </a:t>
            </a:r>
            <a:r>
              <a:rPr lang="ko-KR" altLang="en-US" sz="2000" dirty="0" err="1" smtClean="0">
                <a:latin typeface="+mj-ea"/>
                <a:ea typeface="+mj-ea"/>
              </a:rPr>
              <a:t>증감폭</a:t>
            </a:r>
            <a:endParaRPr lang="ko-KR" altLang="en-US" sz="2000" dirty="0">
              <a:latin typeface="+mj-ea"/>
              <a:ea typeface="+mj-ea"/>
            </a:endParaRPr>
          </a:p>
        </p:txBody>
      </p:sp>
      <p:graphicFrame>
        <p:nvGraphicFramePr>
          <p:cNvPr id="65" name="차트 64"/>
          <p:cNvGraphicFramePr/>
          <p:nvPr>
            <p:extLst>
              <p:ext uri="{D42A27DB-BD31-4B8C-83A1-F6EECF244321}">
                <p14:modId xmlns:p14="http://schemas.microsoft.com/office/powerpoint/2010/main" val="854240887"/>
              </p:ext>
            </p:extLst>
          </p:nvPr>
        </p:nvGraphicFramePr>
        <p:xfrm>
          <a:off x="5745867" y="1819401"/>
          <a:ext cx="6112758" cy="341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9153525" y="2181351"/>
            <a:ext cx="0" cy="30114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코로나 영향 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184244" y="5255381"/>
            <a:ext cx="417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atin typeface="+mj-ea"/>
                <a:ea typeface="+mj-ea"/>
              </a:rPr>
              <a:t>코로나 영향으로 직접조리 증가</a:t>
            </a:r>
            <a:endParaRPr lang="ko-KR" altLang="en-US" sz="2800" b="1" spc="-3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CJ </a:t>
            </a:r>
            <a:r>
              <a:rPr lang="ko-KR" altLang="en-US" sz="1100" dirty="0" smtClean="0"/>
              <a:t>제일제당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1290799" y="6022683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en-US" altLang="ko-KR" sz="1050" dirty="0" smtClean="0"/>
              <a:t>%</a:t>
            </a:r>
            <a:endParaRPr lang="ko-KR" altLang="en-US" sz="105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318442" y="1086004"/>
            <a:ext cx="5547257" cy="2820459"/>
            <a:chOff x="723014" y="2825699"/>
            <a:chExt cx="5547257" cy="2820459"/>
          </a:xfrm>
        </p:grpSpPr>
        <p:grpSp>
          <p:nvGrpSpPr>
            <p:cNvPr id="50" name="그룹 49"/>
            <p:cNvGrpSpPr/>
            <p:nvPr/>
          </p:nvGrpSpPr>
          <p:grpSpPr>
            <a:xfrm>
              <a:off x="723014" y="2825699"/>
              <a:ext cx="5547257" cy="2820459"/>
              <a:chOff x="495299" y="2743201"/>
              <a:chExt cx="5080000" cy="3589868"/>
            </a:xfrm>
          </p:grpSpPr>
          <p:graphicFrame>
            <p:nvGraphicFramePr>
              <p:cNvPr id="54" name="차트 53"/>
              <p:cNvGraphicFramePr/>
              <p:nvPr>
                <p:extLst>
                  <p:ext uri="{D42A27DB-BD31-4B8C-83A1-F6EECF244321}">
                    <p14:modId xmlns:p14="http://schemas.microsoft.com/office/powerpoint/2010/main" val="486576270"/>
                  </p:ext>
                </p:extLst>
              </p:nvPr>
            </p:nvGraphicFramePr>
            <p:xfrm>
              <a:off x="495299" y="2743201"/>
              <a:ext cx="5080000" cy="35898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55" name="직사각형 54"/>
              <p:cNvSpPr/>
              <p:nvPr/>
            </p:nvSpPr>
            <p:spPr>
              <a:xfrm>
                <a:off x="1817227" y="4214242"/>
                <a:ext cx="3576989" cy="1970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931245" y="3534332"/>
              <a:ext cx="3553886" cy="181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코로나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19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영향으로 식사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마련법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 변화</a:t>
              </a:r>
              <a:endParaRPr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33349" y="3782449"/>
            <a:ext cx="5751323" cy="2270153"/>
            <a:chOff x="6199471" y="3336581"/>
            <a:chExt cx="5751323" cy="2270153"/>
          </a:xfrm>
        </p:grpSpPr>
        <p:graphicFrame>
          <p:nvGraphicFramePr>
            <p:cNvPr id="49" name="차트 48"/>
            <p:cNvGraphicFramePr/>
            <p:nvPr>
              <p:extLst>
                <p:ext uri="{D42A27DB-BD31-4B8C-83A1-F6EECF244321}">
                  <p14:modId xmlns:p14="http://schemas.microsoft.com/office/powerpoint/2010/main" val="483267193"/>
                </p:ext>
              </p:extLst>
            </p:nvPr>
          </p:nvGraphicFramePr>
          <p:xfrm>
            <a:off x="6199471" y="3336581"/>
            <a:ext cx="5751323" cy="2270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1" name="직사각형 50"/>
            <p:cNvSpPr/>
            <p:nvPr/>
          </p:nvSpPr>
          <p:spPr>
            <a:xfrm>
              <a:off x="8102698" y="3985569"/>
              <a:ext cx="3698170" cy="1586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524312" y="3513089"/>
              <a:ext cx="3156772" cy="202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코로나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19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장기화시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식사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마련법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j-ea"/>
                  <a:ea typeface="+mj-ea"/>
                </a:rPr>
                <a:t> 변화</a:t>
              </a:r>
              <a:endParaRPr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1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1048A-DEFE-4B89-B2EB-4F958DFD3880}"/>
              </a:ext>
            </a:extLst>
          </p:cNvPr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5A669-552F-4998-9760-5D2543A97BC8}"/>
              </a:ext>
            </a:extLst>
          </p:cNvPr>
          <p:cNvSpPr/>
          <p:nvPr/>
        </p:nvSpPr>
        <p:spPr>
          <a:xfrm>
            <a:off x="2680862" y="1818447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5F9846-35A9-48FE-AC37-AE70C1C06554}"/>
              </a:ext>
            </a:extLst>
          </p:cNvPr>
          <p:cNvSpPr txBox="1"/>
          <p:nvPr/>
        </p:nvSpPr>
        <p:spPr>
          <a:xfrm>
            <a:off x="1367665" y="2018326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FA96A-A1D8-43E7-9971-06CC41D83690}"/>
              </a:ext>
            </a:extLst>
          </p:cNvPr>
          <p:cNvSpPr txBox="1"/>
          <p:nvPr/>
        </p:nvSpPr>
        <p:spPr>
          <a:xfrm>
            <a:off x="3046211" y="2018327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1367663" y="360318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3046209" y="3603188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6403B8-C477-4303-BED9-69690B9FFD68}"/>
              </a:ext>
            </a:extLst>
          </p:cNvPr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CF6D3F-F3F7-4931-899E-CE5D9453CE52}"/>
              </a:ext>
            </a:extLst>
          </p:cNvPr>
          <p:cNvSpPr/>
          <p:nvPr/>
        </p:nvSpPr>
        <p:spPr>
          <a:xfrm>
            <a:off x="2680858" y="4988169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BB7B2-3D85-457D-BDCC-D1D7432B8A6A}"/>
              </a:ext>
            </a:extLst>
          </p:cNvPr>
          <p:cNvSpPr txBox="1"/>
          <p:nvPr/>
        </p:nvSpPr>
        <p:spPr>
          <a:xfrm>
            <a:off x="1367661" y="5188048"/>
            <a:ext cx="931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72A0C-EF24-45DB-B526-D3D462C09BB6}"/>
              </a:ext>
            </a:extLst>
          </p:cNvPr>
          <p:cNvSpPr txBox="1"/>
          <p:nvPr/>
        </p:nvSpPr>
        <p:spPr>
          <a:xfrm>
            <a:off x="3046207" y="5188049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480872" y="2551837"/>
            <a:ext cx="3868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수행</a:t>
            </a:r>
            <a:endParaRPr lang="en-US" altLang="ko-KR" sz="54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과정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과정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전반적인 프로세스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713649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781795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713649" y="4276957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781795" y="4276957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4822161" y="155939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770237" y="157096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4822161" y="4271519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770238" y="4271519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4872253" y="1578406"/>
            <a:ext cx="35618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794681" y="158998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4862093" y="42918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835321" y="42918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5CCA4F-DF5F-45D9-9757-9CA7BF77B77F}"/>
              </a:ext>
            </a:extLst>
          </p:cNvPr>
          <p:cNvSpPr txBox="1"/>
          <p:nvPr/>
        </p:nvSpPr>
        <p:spPr>
          <a:xfrm>
            <a:off x="1123578" y="1564414"/>
            <a:ext cx="2412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이미지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크롤링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라벨링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Labelimg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E585E9-D49B-4A8A-9116-4720B11D19A7}"/>
              </a:ext>
            </a:extLst>
          </p:cNvPr>
          <p:cNvSpPr txBox="1"/>
          <p:nvPr/>
        </p:nvSpPr>
        <p:spPr>
          <a:xfrm>
            <a:off x="898809" y="4771218"/>
            <a:ext cx="1749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레시피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해쉬를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활용한 추천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09C33A-0AB0-422D-96D6-F6B058219A57}"/>
              </a:ext>
            </a:extLst>
          </p:cNvPr>
          <p:cNvSpPr txBox="1"/>
          <p:nvPr/>
        </p:nvSpPr>
        <p:spPr>
          <a:xfrm>
            <a:off x="7377450" y="1552020"/>
            <a:ext cx="2904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yolov5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 이유 </a:t>
            </a:r>
            <a:endParaRPr lang="ko-KR" altLang="en-US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용이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사실 어려움 정보가 없음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7278C2-2807-4AC2-86E5-BBA0C34395EF}"/>
              </a:ext>
            </a:extLst>
          </p:cNvPr>
          <p:cNvSpPr txBox="1"/>
          <p:nvPr/>
        </p:nvSpPr>
        <p:spPr>
          <a:xfrm>
            <a:off x="7489393" y="4753503"/>
            <a:ext cx="179440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학습된 모델 활용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Padas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 시각화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5241" y="1229397"/>
            <a:ext cx="232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데이터 수집 및 </a:t>
            </a:r>
            <a:r>
              <a:rPr lang="ko-KR" altLang="en-US" dirty="0" err="1" smtClean="0">
                <a:latin typeface="+mj-ea"/>
                <a:ea typeface="+mj-ea"/>
              </a:rPr>
              <a:t>라벨링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428526" y="2629603"/>
            <a:ext cx="1250066" cy="11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5428526" y="5306580"/>
            <a:ext cx="1250066" cy="11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81795" y="1229397"/>
            <a:ext cx="232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모델 학습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81795" y="3950266"/>
            <a:ext cx="232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재료 이름 추출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2618" y="3950266"/>
            <a:ext cx="135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레시피 추천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0272" y="2551837"/>
            <a:ext cx="32768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수집</a:t>
            </a:r>
            <a:endParaRPr lang="en-US" altLang="ko-KR" sz="54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및 전처리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수집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크롤링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81" y="1026837"/>
            <a:ext cx="4498325" cy="23298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7" y="2492381"/>
            <a:ext cx="1870308" cy="1990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2033" y="3893431"/>
            <a:ext cx="104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r>
              <a:rPr lang="en-US" altLang="ko-KR" dirty="0" smtClean="0">
                <a:latin typeface="Arial Rounded MT Bold" panose="020F0704030504030204" pitchFamily="34" charset="0"/>
              </a:rPr>
              <a:t>ataset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523" y="4151120"/>
            <a:ext cx="1659915" cy="17665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523" y="1339301"/>
            <a:ext cx="1659915" cy="17665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55210" y="5181519"/>
            <a:ext cx="74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558" y="2345998"/>
            <a:ext cx="84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141" y="959266"/>
            <a:ext cx="1149789" cy="12236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345562" y="1711317"/>
            <a:ext cx="49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train</a:t>
            </a:r>
            <a:endParaRPr lang="ko-KR" altLang="en-US" sz="12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73" y="2535343"/>
            <a:ext cx="1149789" cy="122362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347494" y="3287394"/>
            <a:ext cx="49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valid</a:t>
            </a:r>
            <a:endParaRPr lang="ko-KR" altLang="en-US" sz="12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141" y="3867481"/>
            <a:ext cx="1149789" cy="122362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345562" y="4619532"/>
            <a:ext cx="49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train</a:t>
            </a:r>
            <a:endParaRPr lang="ko-KR" altLang="en-US" sz="12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73" y="5443558"/>
            <a:ext cx="1149789" cy="122362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347494" y="6195609"/>
            <a:ext cx="49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valid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708" y="4081961"/>
            <a:ext cx="4729973" cy="253034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47909" y="4284175"/>
            <a:ext cx="4328932" cy="21000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47909" y="3880923"/>
            <a:ext cx="158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Chilly pepper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9294471" y="1339301"/>
            <a:ext cx="715670" cy="649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9294471" y="4518433"/>
            <a:ext cx="715670" cy="649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294471" y="1988316"/>
            <a:ext cx="736639" cy="712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294471" y="5163714"/>
            <a:ext cx="736639" cy="712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079220" y="4383143"/>
            <a:ext cx="6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90%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079220" y="5683746"/>
            <a:ext cx="6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0%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079220" y="1196050"/>
            <a:ext cx="6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90%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079220" y="2496653"/>
            <a:ext cx="6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0%</a:t>
            </a:r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1921137" y="2465331"/>
            <a:ext cx="822063" cy="82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00756" y="3287394"/>
            <a:ext cx="842444" cy="8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68816" y="2408768"/>
            <a:ext cx="707608" cy="3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+mj-ea"/>
                <a:ea typeface="+mj-ea"/>
              </a:rPr>
              <a:t>크롤링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68816" y="3773500"/>
            <a:ext cx="707608" cy="3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+mj-ea"/>
                <a:ea typeface="+mj-ea"/>
              </a:rPr>
              <a:t>라벨링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학습결과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9C6A1-CFBB-4BDF-9F1A-04582F032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513347" y="2356542"/>
            <a:ext cx="1813251" cy="947508"/>
            <a:chOff x="829339" y="2462460"/>
            <a:chExt cx="1760858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513344" y="3417161"/>
            <a:ext cx="4157245" cy="947508"/>
            <a:chOff x="829338" y="3500157"/>
            <a:chExt cx="4037123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3038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수행  및 결과 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513347" y="4511784"/>
            <a:ext cx="4645853" cy="947508"/>
            <a:chOff x="829337" y="5262021"/>
            <a:chExt cx="4511613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3512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</a:t>
              </a:r>
              <a:r>
                <a:rPr lang="ko-KR" altLang="en-US" sz="28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로</a:t>
              </a:r>
              <a:r>
                <a:rPr lang="ko-KR" altLang="en-US" sz="2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인한 기대효과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A4FA6B4-57BA-4E8B-A2DA-E04DD1D0A685}"/>
              </a:ext>
            </a:extLst>
          </p:cNvPr>
          <p:cNvSpPr txBox="1"/>
          <p:nvPr/>
        </p:nvSpPr>
        <p:spPr>
          <a:xfrm>
            <a:off x="60938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513345" y="1262351"/>
            <a:ext cx="2268844" cy="947508"/>
            <a:chOff x="829339" y="2462460"/>
            <a:chExt cx="2203287" cy="88529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01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 소개 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513349" y="5598549"/>
            <a:ext cx="4015554" cy="947508"/>
            <a:chOff x="829339" y="2462460"/>
            <a:chExt cx="3899527" cy="88529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05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2900416" cy="48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 후기 </a:t>
              </a:r>
              <a:r>
                <a:rPr lang="ko-KR" altLang="en-US" sz="2800" spc="-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 참고자료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0272" y="2551837"/>
            <a:ext cx="3142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480872" y="2551837"/>
            <a:ext cx="2093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 소개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소개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48" y="-14288"/>
            <a:ext cx="5373852" cy="687228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99806" y="3969466"/>
            <a:ext cx="1089444" cy="628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1193208" y="3965566"/>
            <a:ext cx="5624940" cy="628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219700" y="4099933"/>
            <a:ext cx="84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1223572" y="3965566"/>
            <a:ext cx="52595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+mj-ea"/>
                <a:ea typeface="+mj-ea"/>
              </a:rPr>
              <a:t>팀장 </a:t>
            </a:r>
            <a:r>
              <a:rPr lang="en-US" altLang="ko-KR" sz="1900" dirty="0" smtClean="0">
                <a:latin typeface="+mj-ea"/>
                <a:ea typeface="+mj-ea"/>
              </a:rPr>
              <a:t>: </a:t>
            </a:r>
            <a:r>
              <a:rPr lang="ko-KR" altLang="en-US" sz="1900" dirty="0" smtClean="0">
                <a:latin typeface="+mj-ea"/>
                <a:ea typeface="+mj-ea"/>
              </a:rPr>
              <a:t>박민희 </a:t>
            </a:r>
            <a:endParaRPr lang="en-US" altLang="ko-KR" sz="1900" dirty="0" smtClean="0">
              <a:latin typeface="+mj-ea"/>
              <a:ea typeface="+mj-ea"/>
            </a:endParaRPr>
          </a:p>
          <a:p>
            <a:r>
              <a:rPr lang="ko-KR" altLang="en-US" sz="1900" dirty="0" smtClean="0">
                <a:latin typeface="+mj-ea"/>
                <a:ea typeface="+mj-ea"/>
              </a:rPr>
              <a:t>조원 </a:t>
            </a:r>
            <a:r>
              <a:rPr lang="en-US" altLang="ko-KR" sz="1900" dirty="0" smtClean="0">
                <a:latin typeface="+mj-ea"/>
                <a:ea typeface="+mj-ea"/>
              </a:rPr>
              <a:t>: </a:t>
            </a:r>
            <a:r>
              <a:rPr lang="ko-KR" altLang="en-US" sz="1900" dirty="0" smtClean="0">
                <a:latin typeface="+mj-ea"/>
                <a:ea typeface="+mj-ea"/>
              </a:rPr>
              <a:t>공윤성 </a:t>
            </a:r>
            <a:r>
              <a:rPr lang="ko-KR" altLang="en-US" sz="1900" dirty="0">
                <a:latin typeface="+mj-ea"/>
                <a:ea typeface="+mj-ea"/>
              </a:rPr>
              <a:t>문우호 </a:t>
            </a:r>
            <a:r>
              <a:rPr lang="ko-KR" altLang="en-US" sz="1900" dirty="0" smtClean="0">
                <a:latin typeface="+mj-ea"/>
                <a:ea typeface="+mj-ea"/>
              </a:rPr>
              <a:t>신우경 </a:t>
            </a:r>
            <a:r>
              <a:rPr lang="ko-KR" altLang="en-US" sz="1900" dirty="0">
                <a:latin typeface="+mj-ea"/>
                <a:ea typeface="+mj-ea"/>
              </a:rPr>
              <a:t>이현준</a:t>
            </a:r>
          </a:p>
          <a:p>
            <a:endParaRPr lang="ko-KR" altLang="en-US" sz="1900" spc="-300" dirty="0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90489" y="2075404"/>
            <a:ext cx="1089444" cy="628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1183891" y="2071504"/>
            <a:ext cx="5624940" cy="628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210383" y="2205871"/>
            <a:ext cx="84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명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1330068" y="2128290"/>
            <a:ext cx="525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3</a:t>
            </a:r>
            <a:r>
              <a:rPr lang="ko-KR" altLang="en-US" sz="2800" b="1" dirty="0">
                <a:latin typeface="+mj-ea"/>
                <a:ea typeface="+mj-ea"/>
              </a:rPr>
              <a:t>조 냉장고를 부탁해</a:t>
            </a:r>
          </a:p>
        </p:txBody>
      </p: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소개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99806" y="3969466"/>
            <a:ext cx="1089444" cy="628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1193208" y="3965566"/>
            <a:ext cx="5624940" cy="628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219700" y="4099933"/>
            <a:ext cx="84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1223572" y="3965566"/>
            <a:ext cx="52595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+mj-ea"/>
                <a:ea typeface="+mj-ea"/>
              </a:rPr>
              <a:t>팀장 </a:t>
            </a:r>
            <a:r>
              <a:rPr lang="en-US" altLang="ko-KR" sz="1900" dirty="0" smtClean="0">
                <a:latin typeface="+mj-ea"/>
                <a:ea typeface="+mj-ea"/>
              </a:rPr>
              <a:t>: </a:t>
            </a:r>
            <a:r>
              <a:rPr lang="ko-KR" altLang="en-US" sz="1900" dirty="0" smtClean="0">
                <a:latin typeface="+mj-ea"/>
                <a:ea typeface="+mj-ea"/>
              </a:rPr>
              <a:t>박민희 </a:t>
            </a:r>
            <a:endParaRPr lang="en-US" altLang="ko-KR" sz="1900" dirty="0" smtClean="0">
              <a:latin typeface="+mj-ea"/>
              <a:ea typeface="+mj-ea"/>
            </a:endParaRPr>
          </a:p>
          <a:p>
            <a:r>
              <a:rPr lang="ko-KR" altLang="en-US" sz="1900" dirty="0" smtClean="0">
                <a:latin typeface="+mj-ea"/>
                <a:ea typeface="+mj-ea"/>
              </a:rPr>
              <a:t>조원 </a:t>
            </a:r>
            <a:r>
              <a:rPr lang="en-US" altLang="ko-KR" sz="1900" dirty="0" smtClean="0">
                <a:latin typeface="+mj-ea"/>
                <a:ea typeface="+mj-ea"/>
              </a:rPr>
              <a:t>: </a:t>
            </a:r>
            <a:r>
              <a:rPr lang="ko-KR" altLang="en-US" sz="1900" dirty="0" smtClean="0">
                <a:latin typeface="+mj-ea"/>
                <a:ea typeface="+mj-ea"/>
              </a:rPr>
              <a:t>공윤성 </a:t>
            </a:r>
            <a:r>
              <a:rPr lang="ko-KR" altLang="en-US" sz="1900" dirty="0">
                <a:latin typeface="+mj-ea"/>
                <a:ea typeface="+mj-ea"/>
              </a:rPr>
              <a:t>문우호 </a:t>
            </a:r>
            <a:r>
              <a:rPr lang="ko-KR" altLang="en-US" sz="1900" dirty="0" smtClean="0">
                <a:latin typeface="+mj-ea"/>
                <a:ea typeface="+mj-ea"/>
              </a:rPr>
              <a:t>신우경 </a:t>
            </a:r>
            <a:r>
              <a:rPr lang="ko-KR" altLang="en-US" sz="1900" dirty="0">
                <a:latin typeface="+mj-ea"/>
                <a:ea typeface="+mj-ea"/>
              </a:rPr>
              <a:t>이현준</a:t>
            </a:r>
          </a:p>
          <a:p>
            <a:endParaRPr lang="ko-KR" altLang="en-US" sz="1900" spc="-300" dirty="0">
              <a:latin typeface="+mj-ea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90489" y="2075404"/>
            <a:ext cx="1089444" cy="628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1183891" y="2071504"/>
            <a:ext cx="5624940" cy="628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210383" y="2205871"/>
            <a:ext cx="84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명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1330068" y="2128290"/>
            <a:ext cx="525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3</a:t>
            </a:r>
            <a:r>
              <a:rPr lang="ko-KR" altLang="en-US" sz="2800" b="1" dirty="0">
                <a:latin typeface="+mj-ea"/>
                <a:ea typeface="+mj-ea"/>
              </a:rPr>
              <a:t>조 냉장고를 부탁해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14" y="0"/>
            <a:ext cx="5414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</a:t>
            </a:r>
            <a:r>
              <a:rPr lang="en-US" altLang="ko-KR" sz="1200" dirty="0">
                <a:latin typeface="+mj-lt"/>
              </a:rPr>
              <a:t>ipsum</a:t>
            </a:r>
            <a:r>
              <a:rPr lang="en-US" altLang="ko-KR" sz="1200" dirty="0"/>
              <a:t>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169165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2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195684"/>
            <a:chOff x="1092200" y="1562100"/>
            <a:chExt cx="5003800" cy="11956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1913415"/>
            <a:ext cx="5003800" cy="2298924"/>
            <a:chOff x="1092200" y="266475"/>
            <a:chExt cx="5003800" cy="22989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318087" y="266475"/>
              <a:ext cx="41857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다양한 요리 </a:t>
              </a:r>
              <a:r>
                <a:rPr lang="ko-KR" altLang="en-US" sz="4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컨텐츠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318087" y="1841499"/>
              <a:ext cx="3098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 가구 </a:t>
              </a:r>
              <a:r>
                <a:rPr lang="ko-KR" altLang="en-US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증가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9"/>
            <a:ext cx="5003800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02722" y="1834454"/>
              <a:ext cx="26452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코로나 영향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요리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컨텐츠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76942" y="5219700"/>
            <a:ext cx="446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err="1" smtClean="0">
                <a:latin typeface="+mj-ea"/>
                <a:ea typeface="+mj-ea"/>
              </a:rPr>
              <a:t>유튜브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err="1" smtClean="0">
                <a:latin typeface="+mj-ea"/>
                <a:ea typeface="+mj-ea"/>
              </a:rPr>
              <a:t>이용컨텐츠</a:t>
            </a:r>
            <a:r>
              <a:rPr lang="ko-KR" altLang="en-US" sz="2000" dirty="0" smtClean="0">
                <a:latin typeface="+mj-ea"/>
                <a:ea typeface="+mj-ea"/>
              </a:rPr>
              <a:t>  </a:t>
            </a:r>
            <a:r>
              <a:rPr lang="ko-KR" altLang="en-US" sz="2000" dirty="0" err="1" smtClean="0">
                <a:latin typeface="+mj-ea"/>
                <a:ea typeface="+mj-ea"/>
              </a:rPr>
              <a:t>먹방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  <a:r>
              <a:rPr lang="ko-KR" altLang="en-US" sz="2000" dirty="0" smtClean="0">
                <a:latin typeface="+mj-ea"/>
                <a:ea typeface="+mj-ea"/>
              </a:rPr>
              <a:t>음식</a:t>
            </a:r>
            <a:r>
              <a:rPr lang="en-US" altLang="ko-KR" sz="2000" dirty="0" smtClean="0">
                <a:latin typeface="+mj-ea"/>
                <a:ea typeface="+mj-ea"/>
              </a:rPr>
              <a:t>/</a:t>
            </a:r>
            <a:r>
              <a:rPr lang="ko-KR" altLang="en-US" sz="2000" dirty="0" smtClean="0">
                <a:latin typeface="+mj-ea"/>
                <a:ea typeface="+mj-ea"/>
              </a:rPr>
              <a:t>요리비율 및 요리 프로그램 </a:t>
            </a:r>
            <a:r>
              <a:rPr lang="ko-KR" altLang="en-US" sz="2000" dirty="0" err="1" smtClean="0">
                <a:latin typeface="+mj-ea"/>
                <a:ea typeface="+mj-ea"/>
              </a:rPr>
              <a:t>레시피</a:t>
            </a:r>
            <a:r>
              <a:rPr lang="ko-KR" altLang="en-US" sz="2000" dirty="0" smtClean="0">
                <a:latin typeface="+mj-ea"/>
                <a:ea typeface="+mj-ea"/>
              </a:rPr>
              <a:t> 직접조리 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</a:p>
          <a:p>
            <a:pPr algn="r"/>
            <a:endParaRPr lang="ko-KR" altLang="en-US" sz="2000" dirty="0">
              <a:latin typeface="+mj-ea"/>
              <a:ea typeface="+mj-ea"/>
            </a:endParaRPr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859459116"/>
              </p:ext>
            </p:extLst>
          </p:nvPr>
        </p:nvGraphicFramePr>
        <p:xfrm>
          <a:off x="6233348" y="4032301"/>
          <a:ext cx="5789204" cy="239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7815263" y="1316454"/>
            <a:ext cx="2340000" cy="2340000"/>
            <a:chOff x="4129088" y="697329"/>
            <a:chExt cx="2340000" cy="2340000"/>
          </a:xfrm>
        </p:grpSpPr>
        <p:grpSp>
          <p:nvGrpSpPr>
            <p:cNvPr id="74" name="그룹 73"/>
            <p:cNvGrpSpPr/>
            <p:nvPr/>
          </p:nvGrpSpPr>
          <p:grpSpPr>
            <a:xfrm>
              <a:off x="4129088" y="697329"/>
              <a:ext cx="2340000" cy="2340000"/>
              <a:chOff x="5343526" y="2288004"/>
              <a:chExt cx="2428875" cy="2055396"/>
            </a:xfrm>
          </p:grpSpPr>
          <p:sp>
            <p:nvSpPr>
              <p:cNvPr id="72" name="원형 71"/>
              <p:cNvSpPr/>
              <p:nvPr/>
            </p:nvSpPr>
            <p:spPr>
              <a:xfrm>
                <a:off x="5343526" y="2288004"/>
                <a:ext cx="2428875" cy="2055395"/>
              </a:xfrm>
              <a:prstGeom prst="pie">
                <a:avLst>
                  <a:gd name="adj1" fmla="val 0"/>
                  <a:gd name="adj2" fmla="val 1621964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원형 72"/>
              <p:cNvSpPr/>
              <p:nvPr/>
            </p:nvSpPr>
            <p:spPr>
              <a:xfrm flipH="1">
                <a:off x="5343526" y="2288005"/>
                <a:ext cx="2428875" cy="2055395"/>
              </a:xfrm>
              <a:prstGeom prst="pie">
                <a:avLst>
                  <a:gd name="adj1" fmla="val 2933744"/>
                  <a:gd name="adj2" fmla="val 1620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타원 74"/>
            <p:cNvSpPr/>
            <p:nvPr/>
          </p:nvSpPr>
          <p:spPr>
            <a:xfrm>
              <a:off x="4453088" y="1035455"/>
              <a:ext cx="1692000" cy="169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8008950" y="2362080"/>
            <a:ext cx="1952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+mj-ea"/>
                <a:ea typeface="+mj-ea"/>
              </a:rPr>
              <a:t>따라해</a:t>
            </a:r>
            <a:r>
              <a:rPr lang="ko-KR" altLang="en-US" sz="1100" dirty="0" smtClean="0">
                <a:latin typeface="+mj-ea"/>
                <a:ea typeface="+mj-ea"/>
              </a:rPr>
              <a:t> 본 경험 있음 </a:t>
            </a:r>
            <a:r>
              <a:rPr lang="en-US" altLang="ko-KR" sz="1100" dirty="0" smtClean="0">
                <a:solidFill>
                  <a:schemeClr val="accent2"/>
                </a:solidFill>
                <a:latin typeface="+mj-ea"/>
                <a:ea typeface="+mj-ea"/>
              </a:rPr>
              <a:t>63.2%</a:t>
            </a:r>
            <a:endParaRPr lang="ko-KR" altLang="en-US" sz="11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41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 가구의  증가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954856" y="5602359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자료 출처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smtClean="0">
                <a:latin typeface="+mn-ea"/>
              </a:rPr>
              <a:t>통계</a:t>
            </a:r>
            <a:r>
              <a:rPr lang="ko-KR" altLang="en-US" sz="1100" dirty="0">
                <a:latin typeface="+mn-ea"/>
              </a:rPr>
              <a:t>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541515" y="56126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latin typeface="+mn-ea"/>
              </a:rPr>
              <a:t>단위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 smtClean="0">
                <a:latin typeface="+mn-ea"/>
              </a:rPr>
              <a:t>만 명</a:t>
            </a:r>
            <a:r>
              <a:rPr lang="en-US" altLang="ko-KR" sz="1050" dirty="0" smtClean="0">
                <a:latin typeface="+mn-ea"/>
              </a:rPr>
              <a:t>,%</a:t>
            </a:r>
            <a:endParaRPr lang="ko-KR" altLang="en-US" sz="1050" dirty="0"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653850" y="1907086"/>
            <a:ext cx="4998288" cy="3584745"/>
            <a:chOff x="66664" y="1553102"/>
            <a:chExt cx="4860937" cy="3114150"/>
          </a:xfrm>
        </p:grpSpPr>
        <p:graphicFrame>
          <p:nvGraphicFramePr>
            <p:cNvPr id="26" name="차트 2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2208927"/>
                </p:ext>
              </p:extLst>
            </p:nvPr>
          </p:nvGraphicFramePr>
          <p:xfrm>
            <a:off x="211665" y="1553102"/>
            <a:ext cx="4715936" cy="3114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703808" y="3422806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317</a:t>
              </a:r>
              <a:endParaRPr lang="ko-KR" altLang="en-US" sz="8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8885" y="3174409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414</a:t>
              </a:r>
              <a:endParaRPr lang="ko-KR" altLang="en-US" sz="8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42552" y="2876956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520</a:t>
              </a:r>
              <a:endParaRPr lang="ko-KR" altLang="en-US" sz="8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11924" y="2763913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562</a:t>
              </a:r>
              <a:endParaRPr lang="ko-KR" altLang="en-US" sz="8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77001" y="2675644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607</a:t>
              </a:r>
              <a:endParaRPr lang="ko-KR" altLang="en-US" sz="8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54963" y="2499108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670</a:t>
              </a:r>
              <a:endParaRPr lang="ko-KR" altLang="en-US" sz="8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93707" y="2257918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763</a:t>
              </a:r>
              <a:endParaRPr lang="ko-KR" altLang="en-US" sz="8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63079" y="2161090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795</a:t>
              </a:r>
              <a:endParaRPr lang="ko-KR" altLang="en-US" sz="8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4435" y="3683835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222</a:t>
              </a:r>
              <a:endParaRPr lang="ko-KR" altLang="en-US" sz="8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15745" y="2363904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720</a:t>
              </a:r>
              <a:endParaRPr lang="ko-KR" altLang="en-US" sz="8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28156" y="2100535"/>
              <a:ext cx="43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/>
                <a:t>810</a:t>
              </a:r>
              <a:endParaRPr lang="ko-KR" altLang="en-US" sz="800" b="1" dirty="0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317259" y="2263046"/>
              <a:ext cx="437073" cy="1712270"/>
              <a:chOff x="4317259" y="4146932"/>
              <a:chExt cx="437073" cy="171227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317259" y="5520648"/>
                <a:ext cx="4226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/>
                  <a:t>60</a:t>
                </a:r>
                <a:r>
                  <a:rPr lang="ko-KR" altLang="en-US" sz="800" b="1" dirty="0" smtClean="0"/>
                  <a:t>세 이상</a:t>
                </a:r>
                <a:endParaRPr lang="ko-KR" altLang="en-US" sz="800" b="1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317259" y="4667252"/>
                <a:ext cx="4226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/>
                  <a:t>40</a:t>
                </a:r>
                <a:r>
                  <a:rPr lang="ko-KR" altLang="en-US" sz="800" b="1" dirty="0" smtClean="0"/>
                  <a:t>대</a:t>
                </a:r>
                <a:endParaRPr lang="ko-KR" altLang="en-US" sz="800" b="1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317259" y="4451808"/>
                <a:ext cx="4226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/>
                  <a:t>30</a:t>
                </a:r>
                <a:r>
                  <a:rPr lang="ko-KR" altLang="en-US" sz="800" b="1" dirty="0" smtClean="0"/>
                  <a:t>대</a:t>
                </a:r>
                <a:endParaRPr lang="ko-KR" altLang="en-US" sz="8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331638" y="4146932"/>
                <a:ext cx="4226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/>
                  <a:t>20</a:t>
                </a:r>
                <a:r>
                  <a:rPr lang="ko-KR" altLang="en-US" sz="800" b="1" dirty="0" smtClean="0"/>
                  <a:t>세 이하</a:t>
                </a:r>
                <a:endParaRPr lang="ko-KR" altLang="en-US" sz="8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317259" y="4926399"/>
                <a:ext cx="4370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/>
                  <a:t>50</a:t>
                </a:r>
                <a:r>
                  <a:rPr lang="ko-KR" altLang="en-US" sz="800" b="1" dirty="0" smtClean="0"/>
                  <a:t>대</a:t>
                </a:r>
                <a:endParaRPr lang="ko-KR" altLang="en-US" sz="800" b="1" dirty="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51334" y="1674699"/>
              <a:ext cx="2399128" cy="690941"/>
              <a:chOff x="334435" y="3558585"/>
              <a:chExt cx="2399128" cy="690941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334435" y="3558585"/>
                <a:ext cx="2399128" cy="690941"/>
                <a:chOff x="333336" y="1038817"/>
                <a:chExt cx="2399128" cy="690941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333336" y="1038817"/>
                  <a:ext cx="14710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Biome Light (본문)"/>
                      <a:ea typeface="맑은 고딕"/>
                    </a:rPr>
                    <a:t>∙전체 가구수 대비</a:t>
                  </a:r>
                  <a:endParaRPr lang="ko-KR" altLang="en-US" sz="1100" b="1" dirty="0">
                    <a:latin typeface="Biome Light (본문)"/>
                  </a:endParaRPr>
                </a:p>
              </p:txBody>
            </p:sp>
            <p:grpSp>
              <p:nvGrpSpPr>
                <p:cNvPr id="53" name="그룹 52"/>
                <p:cNvGrpSpPr/>
                <p:nvPr/>
              </p:nvGrpSpPr>
              <p:grpSpPr>
                <a:xfrm>
                  <a:off x="532591" y="1273983"/>
                  <a:ext cx="1397371" cy="421981"/>
                  <a:chOff x="537947" y="1552471"/>
                  <a:chExt cx="1462441" cy="545594"/>
                </a:xfrm>
              </p:grpSpPr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37947" y="1552471"/>
                    <a:ext cx="1462441" cy="2765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000" b="1" dirty="0" smtClean="0">
                        <a:latin typeface="Biome Light (본문)"/>
                      </a:rPr>
                      <a:t>인구 총 조사기준</a:t>
                    </a:r>
                    <a:endParaRPr lang="ko-KR" altLang="en-US" sz="1000" b="1" dirty="0">
                      <a:latin typeface="Biome Light (본문)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70897" y="1759511"/>
                    <a:ext cx="88881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 dirty="0">
                        <a:latin typeface="Biome Light (본문)"/>
                        <a:ea typeface="맑은 고딕"/>
                      </a:rPr>
                      <a:t>(2017</a:t>
                    </a:r>
                    <a:r>
                      <a:rPr lang="ko-KR" altLang="en-US" sz="800" b="1" dirty="0">
                        <a:latin typeface="Biome Light (본문)"/>
                        <a:ea typeface="맑은 고딕"/>
                      </a:rPr>
                      <a:t>년</a:t>
                    </a:r>
                    <a:r>
                      <a:rPr lang="en-US" altLang="ko-KR" sz="800" b="1" dirty="0">
                        <a:latin typeface="Biome Light (본문)"/>
                        <a:ea typeface="맑은 고딕"/>
                      </a:rPr>
                      <a:t>)</a:t>
                    </a:r>
                    <a:endParaRPr lang="ko-KR" altLang="en-US" sz="800" b="1" dirty="0">
                      <a:latin typeface="Biome Light (본문)"/>
                    </a:endParaRPr>
                  </a:p>
                  <a:p>
                    <a:pPr algn="r"/>
                    <a:endParaRPr lang="ko-KR" altLang="en-US" sz="800" b="1" dirty="0">
                      <a:latin typeface="Biome Light (본문)"/>
                    </a:endParaRPr>
                  </a:p>
                </p:txBody>
              </p:sp>
            </p:grpSp>
            <p:grpSp>
              <p:nvGrpSpPr>
                <p:cNvPr id="54" name="그룹 53"/>
                <p:cNvGrpSpPr/>
                <p:nvPr/>
              </p:nvGrpSpPr>
              <p:grpSpPr>
                <a:xfrm>
                  <a:off x="1580076" y="1273984"/>
                  <a:ext cx="1152388" cy="408164"/>
                  <a:chOff x="2144009" y="1552698"/>
                  <a:chExt cx="1206050" cy="527729"/>
                </a:xfrm>
              </p:grpSpPr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4009" y="1552698"/>
                    <a:ext cx="12060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000" b="1" dirty="0" smtClean="0">
                        <a:latin typeface="Biome Light (본문)"/>
                      </a:rPr>
                      <a:t>장래추계기준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171402" y="1741873"/>
                    <a:ext cx="93255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800" b="1" dirty="0">
                        <a:latin typeface="Biome Light (본문)"/>
                      </a:rPr>
                      <a:t>(~2045</a:t>
                    </a:r>
                    <a:r>
                      <a:rPr lang="ko-KR" altLang="en-US" sz="800" b="1" dirty="0">
                        <a:latin typeface="Biome Light (본문)"/>
                      </a:rPr>
                      <a:t>년</a:t>
                    </a:r>
                    <a:r>
                      <a:rPr lang="en-US" altLang="ko-KR" sz="800" b="1" dirty="0">
                        <a:latin typeface="Biome Light (본문)"/>
                      </a:rPr>
                      <a:t>)</a:t>
                    </a:r>
                    <a:endParaRPr lang="ko-KR" altLang="en-US" sz="800" b="1" dirty="0">
                      <a:latin typeface="Biome Light (본문)"/>
                    </a:endParaRPr>
                  </a:p>
                  <a:p>
                    <a:endParaRPr lang="ko-KR" altLang="en-US" sz="800" b="1" dirty="0">
                      <a:latin typeface="Biome Light (본문)"/>
                    </a:endParaRPr>
                  </a:p>
                </p:txBody>
              </p:sp>
            </p:grpSp>
            <p:cxnSp>
              <p:nvCxnSpPr>
                <p:cNvPr id="55" name="직선 연결선 54"/>
                <p:cNvCxnSpPr/>
                <p:nvPr/>
              </p:nvCxnSpPr>
              <p:spPr>
                <a:xfrm>
                  <a:off x="1604441" y="1273984"/>
                  <a:ext cx="0" cy="455774"/>
                </a:xfrm>
                <a:prstGeom prst="line">
                  <a:avLst/>
                </a:prstGeom>
                <a:ln w="9525">
                  <a:solidFill>
                    <a:schemeClr val="tx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오른쪽 화살표 49"/>
              <p:cNvSpPr/>
              <p:nvPr/>
            </p:nvSpPr>
            <p:spPr>
              <a:xfrm>
                <a:off x="1721924" y="4132411"/>
                <a:ext cx="180000" cy="108000"/>
              </a:xfrm>
              <a:prstGeom prst="rightArrow">
                <a:avLst/>
              </a:prstGeom>
              <a:solidFill>
                <a:srgbClr val="FDD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Biome Light (본문)"/>
                </a:endParaRPr>
              </a:p>
            </p:txBody>
          </p:sp>
          <p:sp>
            <p:nvSpPr>
              <p:cNvPr id="51" name="오른쪽 화살표 50"/>
              <p:cNvSpPr/>
              <p:nvPr/>
            </p:nvSpPr>
            <p:spPr>
              <a:xfrm flipH="1">
                <a:off x="1300796" y="4139790"/>
                <a:ext cx="180000" cy="108000"/>
              </a:xfrm>
              <a:prstGeom prst="rightArrow">
                <a:avLst/>
              </a:prstGeom>
              <a:solidFill>
                <a:srgbClr val="FDD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Biome Light (본문)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66664" y="2422466"/>
              <a:ext cx="1070602" cy="374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spc="-150" dirty="0" smtClean="0">
                  <a:solidFill>
                    <a:srgbClr val="FDDB2F"/>
                  </a:solidFill>
                </a:rPr>
                <a:t>전체 가구 중</a:t>
              </a:r>
              <a:endParaRPr lang="en-US" altLang="ko-KR" sz="1100" b="1" spc="-150" dirty="0" smtClean="0">
                <a:solidFill>
                  <a:srgbClr val="FDDB2F"/>
                </a:solidFill>
              </a:endParaRPr>
            </a:p>
            <a:p>
              <a:pPr algn="r"/>
              <a:r>
                <a:rPr lang="en-US" altLang="ko-KR" sz="1100" b="1" spc="-150" dirty="0" smtClean="0">
                  <a:solidFill>
                    <a:srgbClr val="FDDB2F"/>
                  </a:solidFill>
                </a:rPr>
                <a:t>1</a:t>
              </a:r>
              <a:r>
                <a:rPr lang="ko-KR" altLang="en-US" sz="1100" b="1" spc="-150" dirty="0" smtClean="0">
                  <a:solidFill>
                    <a:srgbClr val="FDDB2F"/>
                  </a:solidFill>
                </a:rPr>
                <a:t>인 가구 비중</a:t>
              </a:r>
              <a:endParaRPr lang="ko-KR" altLang="en-US" sz="1100" b="1" spc="-150" dirty="0">
                <a:solidFill>
                  <a:srgbClr val="FDDB2F"/>
                </a:solidFill>
              </a:endParaRPr>
            </a:p>
          </p:txBody>
        </p:sp>
      </p:grpSp>
      <p:graphicFrame>
        <p:nvGraphicFramePr>
          <p:cNvPr id="71" name="차트 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004083"/>
              </p:ext>
            </p:extLst>
          </p:nvPr>
        </p:nvGraphicFramePr>
        <p:xfrm>
          <a:off x="6771123" y="1476375"/>
          <a:ext cx="4882669" cy="400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57145" y="5219700"/>
            <a:ext cx="3886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latin typeface="+mj-ea"/>
                <a:ea typeface="+mj-ea"/>
              </a:rPr>
              <a:t>해마다 전체가구 중 </a:t>
            </a:r>
            <a:r>
              <a:rPr lang="en-US" altLang="ko-KR" sz="2000" dirty="0" smtClean="0">
                <a:latin typeface="+mj-ea"/>
                <a:ea typeface="+mj-ea"/>
              </a:rPr>
              <a:t>1</a:t>
            </a:r>
            <a:r>
              <a:rPr lang="ko-KR" altLang="en-US" sz="2000" dirty="0" err="1" smtClean="0">
                <a:latin typeface="+mj-ea"/>
                <a:ea typeface="+mj-ea"/>
              </a:rPr>
              <a:t>인가구</a:t>
            </a:r>
            <a:r>
              <a:rPr lang="ko-KR" altLang="en-US" sz="2000" dirty="0" smtClean="0">
                <a:latin typeface="+mj-ea"/>
                <a:ea typeface="+mj-ea"/>
              </a:rPr>
              <a:t> 비중은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r"/>
            <a:r>
              <a:rPr lang="ko-KR" altLang="en-US" sz="2000" dirty="0" smtClean="0">
                <a:latin typeface="+mj-ea"/>
                <a:ea typeface="+mj-ea"/>
              </a:rPr>
              <a:t>꾸준히 증가 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  <a:fontScheme name="배민 을지로10년후체">
    <a:majorFont>
      <a:latin typeface="Arial"/>
      <a:ea typeface="나눔스퀘어 ExtraBold"/>
      <a:cs typeface=""/>
    </a:majorFont>
    <a:minorFont>
      <a:latin typeface="Arial"/>
      <a:ea typeface="나눔스퀘어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  <a:fontScheme name="배민 을지로10년후체">
    <a:majorFont>
      <a:latin typeface="Arial"/>
      <a:ea typeface="나눔스퀘어 ExtraBold"/>
      <a:cs typeface=""/>
    </a:majorFont>
    <a:minorFont>
      <a:latin typeface="Arial"/>
      <a:ea typeface="나눔스퀘어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  <a:fontScheme name="배민 을지로10년후체">
    <a:majorFont>
      <a:latin typeface="Arial"/>
      <a:ea typeface="나눔스퀘어 ExtraBold"/>
      <a:cs typeface=""/>
    </a:majorFont>
    <a:minorFont>
      <a:latin typeface="Arial"/>
      <a:ea typeface="나눔스퀘어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776</Words>
  <Application>Microsoft Office PowerPoint</Application>
  <PresentationFormat>와이드스크린</PresentationFormat>
  <Paragraphs>286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Biome Light (본문)</vt:lpstr>
      <vt:lpstr>나눔스퀘어 ExtraBold</vt:lpstr>
      <vt:lpstr>나눔스퀘어 Light</vt:lpstr>
      <vt:lpstr>맑은 고딕</vt:lpstr>
      <vt:lpstr>Arial</vt:lpstr>
      <vt:lpstr>Arial Rounded MT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문우호</cp:lastModifiedBy>
  <cp:revision>66</cp:revision>
  <dcterms:created xsi:type="dcterms:W3CDTF">2021-06-18T07:08:44Z</dcterms:created>
  <dcterms:modified xsi:type="dcterms:W3CDTF">2021-09-29T02:45:10Z</dcterms:modified>
</cp:coreProperties>
</file>